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soula\Documents\2022-2023\&#916;&#929;&#913;&#931;&#917;&#921;&#931;\&#928;&#929;&#917;&#931;&#914;&#917;&#921;&#931;\&#934;&#961;&#945;&#947;&#954;&#959;&#965;%20&#949;&#957;&#948;&#965;&#957;&#945;&#956;&#969;&#963;&#951;%20&#954;&#959;&#961;&#953;&#964;&#963;&#953;&#969;&#957;\&#925;&#941;&#959;%20&#934;&#973;&#955;&#955;&#959;%20&#949;&#961;&#947;&#945;&#963;&#943;&#945;&#962;%20&#964;&#959;&#965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soula\Documents\2022-2023\&#916;&#929;&#913;&#931;&#917;&#921;&#931;\&#928;&#929;&#917;&#931;&#914;&#917;&#921;&#931;\&#934;&#961;&#945;&#947;&#954;&#959;&#965;%20&#949;&#957;&#948;&#965;&#957;&#945;&#956;&#969;&#963;&#951;%20&#954;&#959;&#961;&#953;&#964;&#963;&#953;&#969;&#957;\&#925;&#941;&#959;%20&#934;&#973;&#955;&#955;&#959;%20&#949;&#961;&#947;&#945;&#963;&#943;&#945;&#962;%20&#964;&#959;&#965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EA-40C6-B18A-E7DBB858D09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EA-40C6-B18A-E7DBB858D09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EA-40C6-B18A-E7DBB858D0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Φύλλο1!$A$1:$A$3</c:f>
              <c:strCache>
                <c:ptCount val="3"/>
                <c:pt idx="0">
                  <c:v>ΘΕΩΡΗΤΙΚΗ</c:v>
                </c:pt>
                <c:pt idx="1">
                  <c:v>ΘΕΤΙΚΗ / ΥΓΕΙΑΣ</c:v>
                </c:pt>
                <c:pt idx="2">
                  <c:v>ΤΕΧΝΟΛΟΓΙΚΗ</c:v>
                </c:pt>
              </c:strCache>
            </c:strRef>
          </c:cat>
          <c:val>
            <c:numRef>
              <c:f>Φύλλο1!$B$1:$B$3</c:f>
              <c:numCache>
                <c:formatCode>General</c:formatCode>
                <c:ptCount val="3"/>
                <c:pt idx="0">
                  <c:v>17</c:v>
                </c:pt>
                <c:pt idx="1">
                  <c:v>24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EA-40C6-B18A-E7DBB858D09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9C-4091-8E4A-26E825EE372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9C-4091-8E4A-26E825EE372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9C-4091-8E4A-26E825EE37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Φύλλο1!$D$1:$D$3</c:f>
              <c:strCache>
                <c:ptCount val="3"/>
                <c:pt idx="0">
                  <c:v>ΘΕΩΡΗΤΙΚΗ</c:v>
                </c:pt>
                <c:pt idx="1">
                  <c:v>ΘΕΤΙΚΗ / ΥΓΕΙΑΣ</c:v>
                </c:pt>
                <c:pt idx="2">
                  <c:v>ΤΕΧΝΟΛΟΓΙΚΗ</c:v>
                </c:pt>
              </c:strCache>
            </c:strRef>
          </c:cat>
          <c:val>
            <c:numRef>
              <c:f>Φύλλο1!$E$1:$E$3</c:f>
              <c:numCache>
                <c:formatCode>General</c:formatCode>
                <c:ptCount val="3"/>
                <c:pt idx="0">
                  <c:v>36</c:v>
                </c:pt>
                <c:pt idx="1">
                  <c:v>23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9C-4091-8E4A-26E825EE372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417A-CE7F-DBA4-ABCE-40D275A14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CFA84-7FC6-602A-980D-2CC8FAA5E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8D207-92DE-0DCF-2DAA-C7EE4631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D8-0A14-4BCE-A44C-B40B78FF4E7E}" type="datetimeFigureOut">
              <a:rPr lang="el-GR" smtClean="0"/>
              <a:t>23/3/2023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9D052-185A-8653-06B4-78F988CD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BDC03-4DDA-DE0E-747D-3EAEB61B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C4D7-8193-43DD-B80B-67EE82F6B1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90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825A-868A-FA88-FEFD-016894B0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031FC-D0AB-D798-1939-65D745261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36D6E-3F4E-8BF7-002F-6DB8CFCD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D8-0A14-4BCE-A44C-B40B78FF4E7E}" type="datetimeFigureOut">
              <a:rPr lang="el-GR" smtClean="0"/>
              <a:t>23/3/2023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246DA-D6B0-9187-8991-AA9DFBE0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02BDC-0561-7156-9959-DAFE8096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C4D7-8193-43DD-B80B-67EE82F6B1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294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B5F4E-00E7-D139-E2DE-2045BA89F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73A8D-44A8-4710-B5D9-2B0286BCF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C5EAF-6F2A-4A78-2D98-269FF0EB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D8-0A14-4BCE-A44C-B40B78FF4E7E}" type="datetimeFigureOut">
              <a:rPr lang="el-GR" smtClean="0"/>
              <a:t>23/3/2023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7009C-34FE-5784-221B-4450E97A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ABFA7-6A1B-CDDA-E7CE-D4CE351A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C4D7-8193-43DD-B80B-67EE82F6B1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21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4BE6-92B4-2340-AC9E-A55280E4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95691-05E1-B1CF-DF03-E1BCB1E42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BFFAC-9D8C-40B4-7030-85352B4C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D8-0A14-4BCE-A44C-B40B78FF4E7E}" type="datetimeFigureOut">
              <a:rPr lang="el-GR" smtClean="0"/>
              <a:t>23/3/2023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5DAF-6004-B9B2-0146-B12BE6C7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23181-998C-AE52-70DA-46C9F42B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C4D7-8193-43DD-B80B-67EE82F6B1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35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8785-5099-A6CF-CAB2-5A31D623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9AB15-2592-6539-F98C-C5B1D3D0C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0956-0027-687B-3AAE-65905D06F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D8-0A14-4BCE-A44C-B40B78FF4E7E}" type="datetimeFigureOut">
              <a:rPr lang="el-GR" smtClean="0"/>
              <a:t>23/3/2023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4CC5A-2D4D-D0D4-A33F-A50A0983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E25E3-919E-D808-B302-75025885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C4D7-8193-43DD-B80B-67EE82F6B1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963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7C599-DB31-67A8-650E-9C35FAB8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22F4-578E-59C8-87FD-61482B070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9C101-F2E6-0145-AB4F-B4F2D52B2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52DA8-B4D4-9C41-A36B-84585C27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D8-0A14-4BCE-A44C-B40B78FF4E7E}" type="datetimeFigureOut">
              <a:rPr lang="el-GR" smtClean="0"/>
              <a:t>23/3/2023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CCB3B-13A4-940C-3C20-322B3162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2CCA2-58AC-4F67-EC8B-CE7B1DE9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C4D7-8193-43DD-B80B-67EE82F6B1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10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00EF-851D-882E-9677-7706E82B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CA0F3-236F-045A-285F-94540ABA4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A16E3-0CC1-21C6-D194-A67B4F6B3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E016C-9BBC-C66A-7820-A15E5CDDC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AF726-3AFC-676D-426B-36B7A59DE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F0DF69-70D6-F6EF-8A63-7D2A081F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D8-0A14-4BCE-A44C-B40B78FF4E7E}" type="datetimeFigureOut">
              <a:rPr lang="el-GR" smtClean="0"/>
              <a:t>23/3/2023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52458-8218-E05D-5475-5BD4C13F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6B4C3-145D-4637-899C-3EE5B2AE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C4D7-8193-43DD-B80B-67EE82F6B1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375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12E65-86DF-948D-C46A-2F3B8073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E9E5C-ECA4-A49C-5F73-5863891F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D8-0A14-4BCE-A44C-B40B78FF4E7E}" type="datetimeFigureOut">
              <a:rPr lang="el-GR" smtClean="0"/>
              <a:t>23/3/2023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6B439-B701-10B5-B157-1E4240F1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8674A-76B7-0F02-882A-FD0EB60C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C4D7-8193-43DD-B80B-67EE82F6B1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85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965F0-E01E-7908-CD22-5E589A7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D8-0A14-4BCE-A44C-B40B78FF4E7E}" type="datetimeFigureOut">
              <a:rPr lang="el-GR" smtClean="0"/>
              <a:t>23/3/2023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67401-C20E-8202-89BD-1EEA7B15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6F076-E384-1ED5-5E9C-8A6002E9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C4D7-8193-43DD-B80B-67EE82F6B1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60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755E-9B86-691A-D9E0-EC26F1AC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F6501-7568-C20B-4E79-78516383A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C44BA-2C21-E04D-C2B9-FD6A2C8C0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BE85F-27F0-05AD-6D73-65D3FAE5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D8-0A14-4BCE-A44C-B40B78FF4E7E}" type="datetimeFigureOut">
              <a:rPr lang="el-GR" smtClean="0"/>
              <a:t>23/3/2023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0E986-666F-D0DD-F9AC-3ED5ABDC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C76A5-3175-5074-9EAA-1AB980BB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C4D7-8193-43DD-B80B-67EE82F6B1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666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E4C8-2489-561F-66AC-9D12BB94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B7-6C04-C90C-3E28-404AB9B3F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010AC-025E-B1D0-D6BF-B31351B1D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E49B7-2878-AA89-19E6-D1C6C82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7BD8-0A14-4BCE-A44C-B40B78FF4E7E}" type="datetimeFigureOut">
              <a:rPr lang="el-GR" smtClean="0"/>
              <a:t>23/3/2023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EC332-A631-1DAD-9838-C5AEEB50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9F5FD-CDEE-0B0D-A8DE-898D4F70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C4D7-8193-43DD-B80B-67EE82F6B1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9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88AA85-5226-08CA-490B-50117483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053B-B598-A5D8-FCE6-BD97C304C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F0F04-D905-BC5C-8372-14147EF46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7BD8-0A14-4BCE-A44C-B40B78FF4E7E}" type="datetimeFigureOut">
              <a:rPr lang="el-GR" smtClean="0"/>
              <a:t>23/3/2023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BECD4-CF6B-3D12-7396-E55446287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4796D-1E88-F3AB-63D7-C79CFB838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BC4D7-8193-43DD-B80B-67EE82F6B1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23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F9ACC6-1B9B-1F55-8202-2F3FEC6AA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6" y="0"/>
            <a:ext cx="10349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7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52870A-8090-8062-C0F2-C5C886E2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4" y="412386"/>
            <a:ext cx="2143125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E32612-6D3B-3052-B868-87CF0CCE09C8}"/>
              </a:ext>
            </a:extLst>
          </p:cNvPr>
          <p:cNvSpPr txBox="1"/>
          <p:nvPr/>
        </p:nvSpPr>
        <p:spPr>
          <a:xfrm>
            <a:off x="2494321" y="593706"/>
            <a:ext cx="89309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ΕΡΩΤΗΣΗ 8: </a:t>
            </a:r>
          </a:p>
          <a:p>
            <a:pPr algn="ctr"/>
            <a:r>
              <a:rPr lang="el-GR" sz="24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Τόσο οι άντρες όσο και οι γυναίκες </a:t>
            </a:r>
          </a:p>
          <a:p>
            <a:pPr algn="ctr"/>
            <a:r>
              <a:rPr lang="el-GR" sz="24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είναι εξίσου υπεύθυνοι</a:t>
            </a:r>
            <a:r>
              <a:rPr lang="en-US" sz="24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l-GR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ες</a:t>
            </a:r>
            <a:r>
              <a:rPr lang="el-GR" sz="24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για τις δουλειές του σπιτιού.</a:t>
            </a:r>
            <a:endParaRPr lang="el-GR" sz="2400" b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A16F0-186A-6F46-BD7C-92230ABD280B}"/>
              </a:ext>
            </a:extLst>
          </p:cNvPr>
          <p:cNvSpPr txBox="1"/>
          <p:nvPr/>
        </p:nvSpPr>
        <p:spPr>
          <a:xfrm>
            <a:off x="662981" y="2921207"/>
            <a:ext cx="3514665" cy="248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1=διαφωνώ απόλυτα,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2=μάλλον διαφωνώ,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3=ούτε συμφωνώ, ούτε διαφωνώ, 4=μάλλον συμφωνώ,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5= συμφωνώ απόλυτα</a:t>
            </a:r>
            <a:endParaRPr lang="el-GR" sz="16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231ED-3443-84CE-139F-F844C96F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802" y="2187873"/>
            <a:ext cx="7769768" cy="46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3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52870A-8090-8062-C0F2-C5C886E2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4" y="412386"/>
            <a:ext cx="2143125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E32612-6D3B-3052-B868-87CF0CCE09C8}"/>
              </a:ext>
            </a:extLst>
          </p:cNvPr>
          <p:cNvSpPr txBox="1"/>
          <p:nvPr/>
        </p:nvSpPr>
        <p:spPr>
          <a:xfrm>
            <a:off x="2494321" y="593706"/>
            <a:ext cx="893096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ΕΡΩΤΗΣΗ 9: </a:t>
            </a:r>
          </a:p>
          <a:p>
            <a:pPr algn="ctr"/>
            <a:r>
              <a:rPr lang="el-GR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Μόνο ορισμένα επαγγέλματα είναι κατάλληλα και για τα δυο φύλα.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A16F0-186A-6F46-BD7C-92230ABD280B}"/>
              </a:ext>
            </a:extLst>
          </p:cNvPr>
          <p:cNvSpPr txBox="1"/>
          <p:nvPr/>
        </p:nvSpPr>
        <p:spPr>
          <a:xfrm>
            <a:off x="662981" y="2921207"/>
            <a:ext cx="3514665" cy="248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1=διαφωνώ απόλυτα,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2=μάλλον διαφωνώ,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3=ούτε συμφωνώ, ούτε διαφωνώ, 4=μάλλον συμφωνώ,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5= συμφωνώ απόλυτα</a:t>
            </a:r>
            <a:endParaRPr lang="el-GR" sz="16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661FA-A3BA-FE89-EE18-60CE8BD67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523" y="2324562"/>
            <a:ext cx="7275737" cy="437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7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52870A-8090-8062-C0F2-C5C886E2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4" y="412386"/>
            <a:ext cx="2143125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E32612-6D3B-3052-B868-87CF0CCE09C8}"/>
              </a:ext>
            </a:extLst>
          </p:cNvPr>
          <p:cNvSpPr txBox="1"/>
          <p:nvPr/>
        </p:nvSpPr>
        <p:spPr>
          <a:xfrm>
            <a:off x="2494321" y="593706"/>
            <a:ext cx="893096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ΕΡΩΤΗΣΗ 10: </a:t>
            </a:r>
          </a:p>
          <a:p>
            <a:pPr algn="ctr"/>
            <a:r>
              <a:rPr lang="el-GR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Οι σπουδές </a:t>
            </a:r>
            <a:r>
              <a:rPr lang="el-GR" sz="2800" b="1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Βρεφονηπιοκομίας</a:t>
            </a:r>
            <a:r>
              <a:rPr lang="el-GR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πρέπει να επιλέγονται εξίσου από κορίτσια και από αγόρια.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A16F0-186A-6F46-BD7C-92230ABD280B}"/>
              </a:ext>
            </a:extLst>
          </p:cNvPr>
          <p:cNvSpPr txBox="1"/>
          <p:nvPr/>
        </p:nvSpPr>
        <p:spPr>
          <a:xfrm>
            <a:off x="662981" y="2921207"/>
            <a:ext cx="3514665" cy="248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1=διαφωνώ απόλυτα,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2=μάλλον διαφωνώ,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3=ούτε συμφωνώ, ούτε διαφωνώ, 4=μάλλον συμφωνώ,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5= συμφωνώ απόλυτα</a:t>
            </a:r>
            <a:endParaRPr lang="el-GR" sz="16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5A391-E7A8-E217-33A1-06F796C19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99" y="2214593"/>
            <a:ext cx="7725314" cy="464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1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Έρευνα Αγοράς">
            <a:extLst>
              <a:ext uri="{FF2B5EF4-FFF2-40B4-BE49-F238E27FC236}">
                <a16:creationId xmlns:a16="http://schemas.microsoft.com/office/drawing/2014/main" id="{1F267556-EB3A-12DB-E6FE-E8B2917E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98" y="1324317"/>
            <a:ext cx="6286404" cy="470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03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5AE324-9DD0-A3E9-D031-9DB699830193}"/>
              </a:ext>
            </a:extLst>
          </p:cNvPr>
          <p:cNvSpPr txBox="1"/>
          <p:nvPr/>
        </p:nvSpPr>
        <p:spPr>
          <a:xfrm>
            <a:off x="2149813" y="408562"/>
            <a:ext cx="8560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ΠΑΡΟΥΣΙΑΣΗ </a:t>
            </a:r>
          </a:p>
          <a:p>
            <a:pPr algn="ctr"/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ΑΠΟΤΕΛΕΣΜΑΤΩΝ ΕΡΩΤΗΜΑΤΟΛΟΓΙΟΥ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ΓΙΑ ΤΑ ΕΜΦΥΛΑ ΣΤΕΡΕΟΤΥΠΑ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52870A-8090-8062-C0F2-C5C886E2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9" y="112261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CAA0CC-0BB6-B552-3C55-404ED35E4C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7" t="22979" r="24367"/>
          <a:stretch/>
        </p:blipFill>
        <p:spPr bwMode="auto">
          <a:xfrm>
            <a:off x="4238664" y="2459189"/>
            <a:ext cx="7345661" cy="412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E449C1-D096-2079-E69E-228817BA6948}"/>
              </a:ext>
            </a:extLst>
          </p:cNvPr>
          <p:cNvSpPr txBox="1"/>
          <p:nvPr/>
        </p:nvSpPr>
        <p:spPr>
          <a:xfrm>
            <a:off x="607675" y="3532075"/>
            <a:ext cx="35477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ΔΕΔΟΜΕΝΑ ΕΡΕΥΝΑΣ:</a:t>
            </a:r>
          </a:p>
          <a:p>
            <a:pPr algn="ctr"/>
            <a:r>
              <a:rPr lang="el-GR" sz="2400" b="1" dirty="0">
                <a:solidFill>
                  <a:schemeClr val="tx2"/>
                </a:solidFill>
                <a:latin typeface="Roboto" panose="02000000000000000000" pitchFamily="2" charset="0"/>
              </a:rPr>
              <a:t>152 απαντήσεις</a:t>
            </a:r>
            <a:r>
              <a:rPr lang="el-GR" sz="24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089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52870A-8090-8062-C0F2-C5C886E20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4" y="412386"/>
            <a:ext cx="2143125" cy="2143125"/>
          </a:xfrm>
          <a:prstGeom prst="rect">
            <a:avLst/>
          </a:prstGeom>
        </p:spPr>
      </p:pic>
      <p:pic>
        <p:nvPicPr>
          <p:cNvPr id="1026" name="Picture 2" descr="Γράφημα απάντησης φορμών. Τίτλος ερωτήματος: Ποια κατεύθυνση έχεις επιλέξει ή θα επιλέξεις;&#10;. Αριθμός απαντήσεων: 84 απαντήσεις.">
            <a:extLst>
              <a:ext uri="{FF2B5EF4-FFF2-40B4-BE49-F238E27FC236}">
                <a16:creationId xmlns:a16="http://schemas.microsoft.com/office/drawing/2014/main" id="{1AA76D4D-1C6D-976B-05BA-B08903D9A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6" t="23055" r="20593" b="44120"/>
          <a:stretch/>
        </p:blipFill>
        <p:spPr bwMode="auto">
          <a:xfrm>
            <a:off x="9700098" y="3560736"/>
            <a:ext cx="2278187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29BA38D-2FE8-5F54-E3D2-E446EB75F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924094"/>
              </p:ext>
            </p:extLst>
          </p:nvPr>
        </p:nvGraphicFramePr>
        <p:xfrm>
          <a:off x="791852" y="3014923"/>
          <a:ext cx="5052767" cy="343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BAB21C5-BE50-6601-CF8A-25B0E814B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850983"/>
              </p:ext>
            </p:extLst>
          </p:nvPr>
        </p:nvGraphicFramePr>
        <p:xfrm>
          <a:off x="5602360" y="3042605"/>
          <a:ext cx="4559735" cy="338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2E32612-6D3B-3052-B868-87CF0CCE09C8}"/>
              </a:ext>
            </a:extLst>
          </p:cNvPr>
          <p:cNvSpPr txBox="1"/>
          <p:nvPr/>
        </p:nvSpPr>
        <p:spPr>
          <a:xfrm>
            <a:off x="2532028" y="1004329"/>
            <a:ext cx="84796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ΕΡΩΤΗΣΗ 1: </a:t>
            </a:r>
          </a:p>
          <a:p>
            <a:r>
              <a:rPr lang="el-GR" sz="28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Ποια κατεύθυνση έχεις επιλέξει ή θα επιλέξεις;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EEDF6C-B107-33F1-2B98-9B43F7663B9D}"/>
              </a:ext>
            </a:extLst>
          </p:cNvPr>
          <p:cNvSpPr txBox="1"/>
          <p:nvPr/>
        </p:nvSpPr>
        <p:spPr>
          <a:xfrm>
            <a:off x="2659959" y="2571283"/>
            <a:ext cx="121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ΑΓΟΡΙΑ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817CEE-0F55-146B-CB1A-A0DC040A64DA}"/>
              </a:ext>
            </a:extLst>
          </p:cNvPr>
          <p:cNvSpPr txBox="1"/>
          <p:nvPr/>
        </p:nvSpPr>
        <p:spPr>
          <a:xfrm>
            <a:off x="7081626" y="2581007"/>
            <a:ext cx="138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ΚΟΡΙΤΣΙΑ</a:t>
            </a:r>
          </a:p>
        </p:txBody>
      </p:sp>
    </p:spTree>
    <p:extLst>
      <p:ext uri="{BB962C8B-B14F-4D97-AF65-F5344CB8AC3E}">
        <p14:creationId xmlns:p14="http://schemas.microsoft.com/office/powerpoint/2010/main" val="2578653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52870A-8090-8062-C0F2-C5C886E2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4" y="412386"/>
            <a:ext cx="2143125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E32612-6D3B-3052-B868-87CF0CCE09C8}"/>
              </a:ext>
            </a:extLst>
          </p:cNvPr>
          <p:cNvSpPr txBox="1"/>
          <p:nvPr/>
        </p:nvSpPr>
        <p:spPr>
          <a:xfrm>
            <a:off x="2532028" y="1004329"/>
            <a:ext cx="84796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ΕΡΩΤΗΣΗ 2: </a:t>
            </a:r>
          </a:p>
          <a:p>
            <a:pPr algn="ctr"/>
            <a:r>
              <a:rPr lang="el-GR" sz="28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Ποιο επάγγελμα θέλεις να κάνεις;</a:t>
            </a:r>
            <a:endParaRPr lang="el-GR" sz="28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EEDF6C-B107-33F1-2B98-9B43F7663B9D}"/>
              </a:ext>
            </a:extLst>
          </p:cNvPr>
          <p:cNvSpPr txBox="1"/>
          <p:nvPr/>
        </p:nvSpPr>
        <p:spPr>
          <a:xfrm>
            <a:off x="2373133" y="2537481"/>
            <a:ext cx="121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ΑΓΟΡΙΑ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817CEE-0F55-146B-CB1A-A0DC040A64DA}"/>
              </a:ext>
            </a:extLst>
          </p:cNvPr>
          <p:cNvSpPr txBox="1"/>
          <p:nvPr/>
        </p:nvSpPr>
        <p:spPr>
          <a:xfrm>
            <a:off x="8607724" y="2537481"/>
            <a:ext cx="138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ΚΟΡΙΤΣΙΑ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F0E62-32AF-A4CE-2276-D4CA6B46A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16" y="3087486"/>
            <a:ext cx="5489311" cy="3303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B5918-6CD2-9B91-8CC6-F12241564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427" y="3082090"/>
            <a:ext cx="6164878" cy="33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52870A-8090-8062-C0F2-C5C886E2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4" y="412386"/>
            <a:ext cx="2143125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E32612-6D3B-3052-B868-87CF0CCE09C8}"/>
              </a:ext>
            </a:extLst>
          </p:cNvPr>
          <p:cNvSpPr txBox="1"/>
          <p:nvPr/>
        </p:nvSpPr>
        <p:spPr>
          <a:xfrm>
            <a:off x="2494321" y="593706"/>
            <a:ext cx="893096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ΕΡΩΤΗΣΗ 3: </a:t>
            </a:r>
          </a:p>
          <a:p>
            <a:pPr algn="ctr"/>
            <a:r>
              <a:rPr lang="el-GR" sz="28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Οι σπουδές μετά το λύκειο είναι εξίσου σημαντικές τόσο για τους άντρες όσο και για τις γυναίκες.</a:t>
            </a:r>
            <a:endParaRPr lang="el-G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11AB3C-049B-87A2-44FD-65C4721C0E3A}"/>
              </a:ext>
            </a:extLst>
          </p:cNvPr>
          <p:cNvSpPr txBox="1"/>
          <p:nvPr/>
        </p:nvSpPr>
        <p:spPr>
          <a:xfrm>
            <a:off x="662981" y="2921207"/>
            <a:ext cx="3514665" cy="248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1=διαφωνώ απόλυτα,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2=μάλλον διαφωνώ,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3=ούτε συμφωνώ, ούτε διαφωνώ, 4=μάλλον συμφωνώ,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5= συμφωνώ απόλυτα</a:t>
            </a:r>
            <a:endParaRPr lang="el-GR" sz="1600" dirty="0">
              <a:solidFill>
                <a:schemeClr val="tx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87282F-71BF-AB91-1492-4DDC1F50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765" y="2409403"/>
            <a:ext cx="7009421" cy="421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6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52870A-8090-8062-C0F2-C5C886E2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4" y="412386"/>
            <a:ext cx="2143125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E32612-6D3B-3052-B868-87CF0CCE09C8}"/>
              </a:ext>
            </a:extLst>
          </p:cNvPr>
          <p:cNvSpPr txBox="1"/>
          <p:nvPr/>
        </p:nvSpPr>
        <p:spPr>
          <a:xfrm>
            <a:off x="2494321" y="593706"/>
            <a:ext cx="893096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ΕΡΩΤΗΣΗ 4: </a:t>
            </a:r>
          </a:p>
          <a:p>
            <a:pPr algn="ctr"/>
            <a:r>
              <a:rPr lang="el-GR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Τα αγόρια είναι καλύτερα στα μαθηματικά </a:t>
            </a:r>
          </a:p>
          <a:p>
            <a:pPr algn="ctr"/>
            <a:r>
              <a:rPr lang="el-GR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από τα κορίτσια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l-G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3C301-1514-DB46-034A-E5C2255FF31F}"/>
              </a:ext>
            </a:extLst>
          </p:cNvPr>
          <p:cNvSpPr txBox="1"/>
          <p:nvPr/>
        </p:nvSpPr>
        <p:spPr>
          <a:xfrm>
            <a:off x="662981" y="2921207"/>
            <a:ext cx="3514665" cy="248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1=διαφωνώ απόλυτα,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2=μάλλον διαφωνώ,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3=ούτε συμφωνώ, ούτε διαφωνώ, 4=μάλλον συμφωνώ,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5= συμφωνώ απόλυτα</a:t>
            </a:r>
            <a:endParaRPr lang="el-GR" sz="16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FFE15-7F1C-943E-738C-67A054FB1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094" y="2214842"/>
            <a:ext cx="7675668" cy="46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52870A-8090-8062-C0F2-C5C886E2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4" y="412386"/>
            <a:ext cx="2143125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E32612-6D3B-3052-B868-87CF0CCE09C8}"/>
              </a:ext>
            </a:extLst>
          </p:cNvPr>
          <p:cNvSpPr txBox="1"/>
          <p:nvPr/>
        </p:nvSpPr>
        <p:spPr>
          <a:xfrm>
            <a:off x="2494321" y="593706"/>
            <a:ext cx="91006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ΕΡΩΤΗΣΗ 5: </a:t>
            </a:r>
          </a:p>
          <a:p>
            <a:pPr algn="ctr"/>
            <a:r>
              <a:rPr lang="el-GR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Στο σπίτι οι γονείς μου συμπεριφέρονται με τον ίδιο τρόπο στα κορίτσια και στα αγόρια της οικογένειας.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E2EAD4-3832-6D3D-9DE4-C3F05EEC6EFB}"/>
              </a:ext>
            </a:extLst>
          </p:cNvPr>
          <p:cNvSpPr txBox="1"/>
          <p:nvPr/>
        </p:nvSpPr>
        <p:spPr>
          <a:xfrm>
            <a:off x="736988" y="2911780"/>
            <a:ext cx="3514665" cy="248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1=διαφωνώ απόλυτα,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2=μάλλον διαφωνώ,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3=ούτε συμφωνώ, ούτε διαφωνώ, 4=μάλλον συμφωνώ,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5= συμφωνώ απόλυτα</a:t>
            </a:r>
            <a:endParaRPr lang="el-GR" sz="16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F980B-A133-6A28-55DE-DBE1BDFB4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702" y="2433404"/>
            <a:ext cx="7113979" cy="42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7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52870A-8090-8062-C0F2-C5C886E2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4" y="412386"/>
            <a:ext cx="2143125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E32612-6D3B-3052-B868-87CF0CCE09C8}"/>
              </a:ext>
            </a:extLst>
          </p:cNvPr>
          <p:cNvSpPr txBox="1"/>
          <p:nvPr/>
        </p:nvSpPr>
        <p:spPr>
          <a:xfrm>
            <a:off x="2494321" y="593706"/>
            <a:ext cx="893096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ΕΡΩΤΗΣΗ 6: </a:t>
            </a:r>
          </a:p>
          <a:p>
            <a:pPr algn="ctr"/>
            <a:r>
              <a:rPr lang="el-GR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Οι γυναίκες πρέπει να φροντίζουν τα παιδιά στην οικογένεια, ειδικά όταν είναι μικρά.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A16F0-186A-6F46-BD7C-92230ABD280B}"/>
              </a:ext>
            </a:extLst>
          </p:cNvPr>
          <p:cNvSpPr txBox="1"/>
          <p:nvPr/>
        </p:nvSpPr>
        <p:spPr>
          <a:xfrm>
            <a:off x="662981" y="2921207"/>
            <a:ext cx="3514665" cy="248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1=διαφωνώ απόλυτα,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2=μάλλον διαφωνώ,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3=ούτε συμφωνώ, ούτε διαφωνώ, 4=μάλλον συμφωνώ,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5= συμφωνώ απόλυτα</a:t>
            </a:r>
            <a:endParaRPr lang="el-GR" sz="16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55613-20A3-AE74-81BA-B13A47EB6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46" y="2196899"/>
            <a:ext cx="7754752" cy="466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2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52870A-8090-8062-C0F2-C5C886E2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4" y="412386"/>
            <a:ext cx="2143125" cy="2143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E32612-6D3B-3052-B868-87CF0CCE09C8}"/>
              </a:ext>
            </a:extLst>
          </p:cNvPr>
          <p:cNvSpPr txBox="1"/>
          <p:nvPr/>
        </p:nvSpPr>
        <p:spPr>
          <a:xfrm>
            <a:off x="4087451" y="476202"/>
            <a:ext cx="740382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ΕΡΩΤΗΣΗ 7: </a:t>
            </a:r>
          </a:p>
          <a:p>
            <a:pPr algn="ctr"/>
            <a:r>
              <a:rPr lang="el-GR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Οι άντρες πρέπει να συντηρούν </a:t>
            </a:r>
          </a:p>
          <a:p>
            <a:pPr algn="ctr"/>
            <a:r>
              <a:rPr lang="el-GR" sz="28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οικονομικά την οικογένεια.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A16F0-186A-6F46-BD7C-92230ABD280B}"/>
              </a:ext>
            </a:extLst>
          </p:cNvPr>
          <p:cNvSpPr txBox="1"/>
          <p:nvPr/>
        </p:nvSpPr>
        <p:spPr>
          <a:xfrm>
            <a:off x="662981" y="2921207"/>
            <a:ext cx="3514665" cy="248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1=διαφωνώ απόλυτα,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2=μάλλον διαφωνώ,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3=ούτε συμφωνώ, ούτε διαφωνώ, 4=μάλλον συμφωνώ, </a:t>
            </a:r>
          </a:p>
          <a:p>
            <a:pPr>
              <a:lnSpc>
                <a:spcPct val="200000"/>
              </a:lnSpc>
            </a:pPr>
            <a:r>
              <a:rPr lang="el-GR" sz="1600" b="1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5= συμφωνώ απόλυτα</a:t>
            </a:r>
            <a:endParaRPr lang="el-GR" sz="16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47368-DB7B-B1B3-2900-2748AC1F6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46" y="2249147"/>
            <a:ext cx="7204914" cy="43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9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388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</dc:creator>
  <cp:lastModifiedBy>Anastasia</cp:lastModifiedBy>
  <cp:revision>28</cp:revision>
  <dcterms:created xsi:type="dcterms:W3CDTF">2023-03-22T17:55:35Z</dcterms:created>
  <dcterms:modified xsi:type="dcterms:W3CDTF">2023-03-23T06:27:43Z</dcterms:modified>
</cp:coreProperties>
</file>